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koto" charset="1" panose="00000000000000000000"/>
      <p:regular r:id="rId25"/>
    </p:embeddedFont>
    <p:embeddedFont>
      <p:font typeface="Tomorrow Bold" charset="1" panose="00000000000000000000"/>
      <p:regular r:id="rId26"/>
    </p:embeddedFont>
    <p:embeddedFont>
      <p:font typeface="Tomorrow" charset="1" panose="00000000000000000000"/>
      <p:regular r:id="rId27"/>
    </p:embeddedFont>
    <p:embeddedFont>
      <p:font typeface="Tomorrow Italics" charset="1" panose="00000000000000000000"/>
      <p:regular r:id="rId28"/>
    </p:embeddedFont>
    <p:embeddedFont>
      <p:font typeface="Poppin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7553" y="3238091"/>
            <a:ext cx="15472893" cy="127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spc="-80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 ANALYSIS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4950" y="5057775"/>
            <a:ext cx="5318100" cy="237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b="true" sz="3200" spc="74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OF COMPUTER SCIENCE FIELDS &amp; CAREER TRENDS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0841830" y="-3821457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310" y="6736334"/>
            <a:ext cx="7858618" cy="7101333"/>
          </a:xfrm>
          <a:custGeom>
            <a:avLst/>
            <a:gdLst/>
            <a:ahLst/>
            <a:cxnLst/>
            <a:rect r="r" b="b" t="t" l="l"/>
            <a:pathLst>
              <a:path h="7101333" w="7858618">
                <a:moveTo>
                  <a:pt x="0" y="0"/>
                </a:moveTo>
                <a:lnTo>
                  <a:pt x="7858618" y="0"/>
                </a:lnTo>
                <a:lnTo>
                  <a:pt x="7858618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9349" y="6294688"/>
            <a:ext cx="9037302" cy="7525608"/>
          </a:xfrm>
          <a:custGeom>
            <a:avLst/>
            <a:gdLst/>
            <a:ahLst/>
            <a:cxnLst/>
            <a:rect r="r" b="b" t="t" l="l"/>
            <a:pathLst>
              <a:path h="7525608" w="9037302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22296" y="-5814196"/>
            <a:ext cx="10334866" cy="9338961"/>
          </a:xfrm>
          <a:custGeom>
            <a:avLst/>
            <a:gdLst/>
            <a:ahLst/>
            <a:cxnLst/>
            <a:rect r="r" b="b" t="t" l="l"/>
            <a:pathLst>
              <a:path h="9338961" w="10334866">
                <a:moveTo>
                  <a:pt x="0" y="0"/>
                </a:moveTo>
                <a:lnTo>
                  <a:pt x="10334867" y="0"/>
                </a:lnTo>
                <a:lnTo>
                  <a:pt x="10334867" y="9338961"/>
                </a:lnTo>
                <a:lnTo>
                  <a:pt x="0" y="933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5975" y="5775317"/>
            <a:ext cx="9153491" cy="2574419"/>
          </a:xfrm>
          <a:custGeom>
            <a:avLst/>
            <a:gdLst/>
            <a:ahLst/>
            <a:cxnLst/>
            <a:rect r="r" b="b" t="t" l="l"/>
            <a:pathLst>
              <a:path h="2574419" w="9153491">
                <a:moveTo>
                  <a:pt x="0" y="0"/>
                </a:moveTo>
                <a:lnTo>
                  <a:pt x="9153491" y="0"/>
                </a:lnTo>
                <a:lnTo>
                  <a:pt x="9153491" y="2574420"/>
                </a:lnTo>
                <a:lnTo>
                  <a:pt x="0" y="2574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77256" y="2416621"/>
            <a:ext cx="4342807" cy="5453757"/>
          </a:xfrm>
          <a:custGeom>
            <a:avLst/>
            <a:gdLst/>
            <a:ahLst/>
            <a:cxnLst/>
            <a:rect r="r" b="b" t="t" l="l"/>
            <a:pathLst>
              <a:path h="5453757" w="4342807">
                <a:moveTo>
                  <a:pt x="0" y="0"/>
                </a:moveTo>
                <a:lnTo>
                  <a:pt x="4342806" y="0"/>
                </a:lnTo>
                <a:lnTo>
                  <a:pt x="4342806" y="5453758"/>
                </a:lnTo>
                <a:lnTo>
                  <a:pt x="0" y="5453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8402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Q3: LONG-TERM STABILITY (GROWTH RATE)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912" y="1940537"/>
            <a:ext cx="8875616" cy="46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CS fields have the highest growth rate?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912" y="3402525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identify fields that offer the best long-term stability and future relevance.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17230" y="-2362072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65595">
            <a:off x="-2348470" y="5510594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0" y="0"/>
                </a:moveTo>
                <a:lnTo>
                  <a:pt x="12077234" y="0"/>
                </a:lnTo>
                <a:lnTo>
                  <a:pt x="12077234" y="7202422"/>
                </a:lnTo>
                <a:lnTo>
                  <a:pt x="0" y="720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4995" y="5540735"/>
            <a:ext cx="9675451" cy="3204993"/>
          </a:xfrm>
          <a:custGeom>
            <a:avLst/>
            <a:gdLst/>
            <a:ahLst/>
            <a:cxnLst/>
            <a:rect r="r" b="b" t="t" l="l"/>
            <a:pathLst>
              <a:path h="3204993" w="9675451">
                <a:moveTo>
                  <a:pt x="0" y="0"/>
                </a:moveTo>
                <a:lnTo>
                  <a:pt x="9675450" y="0"/>
                </a:lnTo>
                <a:lnTo>
                  <a:pt x="9675450" y="3204993"/>
                </a:lnTo>
                <a:lnTo>
                  <a:pt x="0" y="320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9272" y="2363630"/>
            <a:ext cx="5520028" cy="5559740"/>
          </a:xfrm>
          <a:custGeom>
            <a:avLst/>
            <a:gdLst/>
            <a:ahLst/>
            <a:cxnLst/>
            <a:rect r="r" b="b" t="t" l="l"/>
            <a:pathLst>
              <a:path h="5559740" w="5520028">
                <a:moveTo>
                  <a:pt x="0" y="0"/>
                </a:moveTo>
                <a:lnTo>
                  <a:pt x="5520028" y="0"/>
                </a:lnTo>
                <a:lnTo>
                  <a:pt x="5520028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8402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Q4: THE MOST EFFICIENT CAREER PATH (ROI)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912" y="1940537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sub-track provides the highest salary return per month of learning (ROI)?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9867" y="3584366"/>
            <a:ext cx="6771457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quantify the most efficient path (biggest payoff for least learning time).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35672" y="4450675"/>
            <a:ext cx="9037302" cy="7525608"/>
          </a:xfrm>
          <a:custGeom>
            <a:avLst/>
            <a:gdLst/>
            <a:ahLst/>
            <a:cxnLst/>
            <a:rect r="r" b="b" t="t" l="l"/>
            <a:pathLst>
              <a:path h="7525608" w="9037302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39014" y="-1511612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5" y="0"/>
                </a:lnTo>
                <a:lnTo>
                  <a:pt x="8718995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85351" y="4083479"/>
            <a:ext cx="5756938" cy="2080821"/>
          </a:xfrm>
          <a:custGeom>
            <a:avLst/>
            <a:gdLst/>
            <a:ahLst/>
            <a:cxnLst/>
            <a:rect r="r" b="b" t="t" l="l"/>
            <a:pathLst>
              <a:path h="2080821" w="5756938">
                <a:moveTo>
                  <a:pt x="0" y="0"/>
                </a:moveTo>
                <a:lnTo>
                  <a:pt x="5756938" y="0"/>
                </a:lnTo>
                <a:lnTo>
                  <a:pt x="5756938" y="2080821"/>
                </a:lnTo>
                <a:lnTo>
                  <a:pt x="0" y="2080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56216" y="5420959"/>
            <a:ext cx="7453009" cy="4024625"/>
          </a:xfrm>
          <a:custGeom>
            <a:avLst/>
            <a:gdLst/>
            <a:ahLst/>
            <a:cxnLst/>
            <a:rect r="r" b="b" t="t" l="l"/>
            <a:pathLst>
              <a:path h="4024625" w="7453009">
                <a:moveTo>
                  <a:pt x="0" y="0"/>
                </a:moveTo>
                <a:lnTo>
                  <a:pt x="7453008" y="0"/>
                </a:lnTo>
                <a:lnTo>
                  <a:pt x="7453008" y="4024624"/>
                </a:lnTo>
                <a:lnTo>
                  <a:pt x="0" y="4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8402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Q5: RISK VS. REWARD (DIFFICULTY VS. PAY)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912" y="1940537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What is the average salary difference between High Difficulty and Low Difficulty tracks?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912" y="3402525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justify the financial reward for pursuing harder, riskier tracks.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24281">
            <a:off x="10720138" y="670712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81163" y="-2000542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375" y="5143500"/>
            <a:ext cx="9664690" cy="4264544"/>
          </a:xfrm>
          <a:custGeom>
            <a:avLst/>
            <a:gdLst/>
            <a:ahLst/>
            <a:cxnLst/>
            <a:rect r="r" b="b" t="t" l="l"/>
            <a:pathLst>
              <a:path h="4264544" w="9664690">
                <a:moveTo>
                  <a:pt x="0" y="0"/>
                </a:moveTo>
                <a:lnTo>
                  <a:pt x="9664690" y="0"/>
                </a:lnTo>
                <a:lnTo>
                  <a:pt x="9664690" y="4264544"/>
                </a:lnTo>
                <a:lnTo>
                  <a:pt x="0" y="4264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52610" y="2416621"/>
            <a:ext cx="4862212" cy="5453757"/>
          </a:xfrm>
          <a:custGeom>
            <a:avLst/>
            <a:gdLst/>
            <a:ahLst/>
            <a:cxnLst/>
            <a:rect r="r" b="b" t="t" l="l"/>
            <a:pathLst>
              <a:path h="5453757" w="4862212">
                <a:moveTo>
                  <a:pt x="0" y="0"/>
                </a:moveTo>
                <a:lnTo>
                  <a:pt x="4862212" y="0"/>
                </a:lnTo>
                <a:lnTo>
                  <a:pt x="4862212" y="5453758"/>
                </a:lnTo>
                <a:lnTo>
                  <a:pt x="0" y="5453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8402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Q6: CRITICAL SOCIAL INSIGHT (GENDER GAP)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912" y="1940537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What is the most significant gender salary gap across all Main Field categories?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912" y="3402525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highlight a critical equity issue and drive organizational focus.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43067" y="4589814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460910" y="-3334898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47025" y="3286676"/>
            <a:ext cx="6284634" cy="3713647"/>
          </a:xfrm>
          <a:custGeom>
            <a:avLst/>
            <a:gdLst/>
            <a:ahLst/>
            <a:cxnLst/>
            <a:rect r="r" b="b" t="t" l="l"/>
            <a:pathLst>
              <a:path h="3713647" w="6284634">
                <a:moveTo>
                  <a:pt x="0" y="0"/>
                </a:moveTo>
                <a:lnTo>
                  <a:pt x="6284634" y="0"/>
                </a:lnTo>
                <a:lnTo>
                  <a:pt x="6284634" y="3713648"/>
                </a:lnTo>
                <a:lnTo>
                  <a:pt x="0" y="3713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5586" y="4924800"/>
            <a:ext cx="6594267" cy="4756115"/>
          </a:xfrm>
          <a:custGeom>
            <a:avLst/>
            <a:gdLst/>
            <a:ahLst/>
            <a:cxnLst/>
            <a:rect r="r" b="b" t="t" l="l"/>
            <a:pathLst>
              <a:path h="4756115" w="6594267">
                <a:moveTo>
                  <a:pt x="0" y="0"/>
                </a:moveTo>
                <a:lnTo>
                  <a:pt x="6594268" y="0"/>
                </a:lnTo>
                <a:lnTo>
                  <a:pt x="6594268" y="4756115"/>
                </a:lnTo>
                <a:lnTo>
                  <a:pt x="0" y="4756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8402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Q7: THE LUCRATIVE TARGET (INDUSTRY PAY)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912" y="1940537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industry pays the highest salary for the most demanded main field?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912" y="3402525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give the audience a specific, highly lucrative industry to target within a demanded field.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9349" y="6294688"/>
            <a:ext cx="9037302" cy="7525608"/>
          </a:xfrm>
          <a:custGeom>
            <a:avLst/>
            <a:gdLst/>
            <a:ahLst/>
            <a:cxnLst/>
            <a:rect r="r" b="b" t="t" l="l"/>
            <a:pathLst>
              <a:path h="7525608" w="9037302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22296" y="-5814196"/>
            <a:ext cx="10334866" cy="9338961"/>
          </a:xfrm>
          <a:custGeom>
            <a:avLst/>
            <a:gdLst/>
            <a:ahLst/>
            <a:cxnLst/>
            <a:rect r="r" b="b" t="t" l="l"/>
            <a:pathLst>
              <a:path h="9338961" w="10334866">
                <a:moveTo>
                  <a:pt x="0" y="0"/>
                </a:moveTo>
                <a:lnTo>
                  <a:pt x="10334867" y="0"/>
                </a:lnTo>
                <a:lnTo>
                  <a:pt x="10334867" y="9338961"/>
                </a:lnTo>
                <a:lnTo>
                  <a:pt x="0" y="933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17670" y="5143500"/>
            <a:ext cx="6999520" cy="4287206"/>
          </a:xfrm>
          <a:custGeom>
            <a:avLst/>
            <a:gdLst/>
            <a:ahLst/>
            <a:cxnLst/>
            <a:rect r="r" b="b" t="t" l="l"/>
            <a:pathLst>
              <a:path h="4287206" w="6999520">
                <a:moveTo>
                  <a:pt x="0" y="0"/>
                </a:moveTo>
                <a:lnTo>
                  <a:pt x="6999521" y="0"/>
                </a:lnTo>
                <a:lnTo>
                  <a:pt x="6999521" y="4287206"/>
                </a:lnTo>
                <a:lnTo>
                  <a:pt x="0" y="4287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19197" y="4064375"/>
            <a:ext cx="5886137" cy="2158250"/>
          </a:xfrm>
          <a:custGeom>
            <a:avLst/>
            <a:gdLst/>
            <a:ahLst/>
            <a:cxnLst/>
            <a:rect r="r" b="b" t="t" l="l"/>
            <a:pathLst>
              <a:path h="2158250" w="5886137">
                <a:moveTo>
                  <a:pt x="0" y="0"/>
                </a:moveTo>
                <a:lnTo>
                  <a:pt x="5886137" y="0"/>
                </a:lnTo>
                <a:lnTo>
                  <a:pt x="5886137" y="2158250"/>
                </a:lnTo>
                <a:lnTo>
                  <a:pt x="0" y="2158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8402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Q8: LOCATION INDEPENDENCE (REMOTE WORK)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912" y="1940537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5 tracks are the MOST remote-friendly based on high salary AND job demand?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912" y="3402525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identify the best fields for location independence combined with high pay.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17230" y="-2362072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65595">
            <a:off x="-2348470" y="5510594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0" y="0"/>
                </a:moveTo>
                <a:lnTo>
                  <a:pt x="12077234" y="0"/>
                </a:lnTo>
                <a:lnTo>
                  <a:pt x="12077234" y="7202422"/>
                </a:lnTo>
                <a:lnTo>
                  <a:pt x="0" y="720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7277" y="6137830"/>
            <a:ext cx="8250887" cy="3094082"/>
          </a:xfrm>
          <a:custGeom>
            <a:avLst/>
            <a:gdLst/>
            <a:ahLst/>
            <a:cxnLst/>
            <a:rect r="r" b="b" t="t" l="l"/>
            <a:pathLst>
              <a:path h="3094082" w="8250887">
                <a:moveTo>
                  <a:pt x="0" y="0"/>
                </a:moveTo>
                <a:lnTo>
                  <a:pt x="8250886" y="0"/>
                </a:lnTo>
                <a:lnTo>
                  <a:pt x="8250886" y="3094083"/>
                </a:lnTo>
                <a:lnTo>
                  <a:pt x="0" y="3094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66738" y="4149170"/>
            <a:ext cx="6055026" cy="1988660"/>
          </a:xfrm>
          <a:custGeom>
            <a:avLst/>
            <a:gdLst/>
            <a:ahLst/>
            <a:cxnLst/>
            <a:rect r="r" b="b" t="t" l="l"/>
            <a:pathLst>
              <a:path h="1988660" w="6055026">
                <a:moveTo>
                  <a:pt x="0" y="0"/>
                </a:moveTo>
                <a:lnTo>
                  <a:pt x="6055026" y="0"/>
                </a:lnTo>
                <a:lnTo>
                  <a:pt x="6055026" y="1988660"/>
                </a:lnTo>
                <a:lnTo>
                  <a:pt x="0" y="19886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8402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Q9: QUICKEST CAREER WINS (LOW BARRIER)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912" y="1940537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What are the top 5 highest-paying tracks that require LESS than 12 months of learning?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912" y="3402525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provide quick-win strategies for career changers who need fast results.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35672" y="4450675"/>
            <a:ext cx="9037302" cy="7525608"/>
          </a:xfrm>
          <a:custGeom>
            <a:avLst/>
            <a:gdLst/>
            <a:ahLst/>
            <a:cxnLst/>
            <a:rect r="r" b="b" t="t" l="l"/>
            <a:pathLst>
              <a:path h="7525608" w="9037302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39014" y="-1511612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5" y="0"/>
                </a:lnTo>
                <a:lnTo>
                  <a:pt x="8718995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49420" y="4098932"/>
            <a:ext cx="7523919" cy="2089136"/>
          </a:xfrm>
          <a:custGeom>
            <a:avLst/>
            <a:gdLst/>
            <a:ahLst/>
            <a:cxnLst/>
            <a:rect r="r" b="b" t="t" l="l"/>
            <a:pathLst>
              <a:path h="2089136" w="7523919">
                <a:moveTo>
                  <a:pt x="0" y="0"/>
                </a:moveTo>
                <a:lnTo>
                  <a:pt x="7523919" y="0"/>
                </a:lnTo>
                <a:lnTo>
                  <a:pt x="7523919" y="2089136"/>
                </a:lnTo>
                <a:lnTo>
                  <a:pt x="0" y="208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81518" y="5410784"/>
            <a:ext cx="7665946" cy="3622159"/>
          </a:xfrm>
          <a:custGeom>
            <a:avLst/>
            <a:gdLst/>
            <a:ahLst/>
            <a:cxnLst/>
            <a:rect r="r" b="b" t="t" l="l"/>
            <a:pathLst>
              <a:path h="3622159" w="7665946">
                <a:moveTo>
                  <a:pt x="0" y="0"/>
                </a:moveTo>
                <a:lnTo>
                  <a:pt x="7665946" y="0"/>
                </a:lnTo>
                <a:lnTo>
                  <a:pt x="7665946" y="3622160"/>
                </a:lnTo>
                <a:lnTo>
                  <a:pt x="0" y="36221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8402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Q10: ACTIONABLE SKILLS (HIGHEST PAID TOOLS)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912" y="1940537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tools are used in the TOP 5 highest-paying individual records?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912" y="3402525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give direct, actionable guidance on which high-value skills/tools to acquire immediately.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63094"/>
            <a:ext cx="14639394" cy="84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9"/>
              </a:lnSpc>
            </a:pPr>
            <a:r>
              <a:rPr lang="en-US" sz="220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- This project demonstrates how structured data analysis can turn scattered information into actionable insights that guide real-world career decisions.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350839" y="6964479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8" y="0"/>
                </a:lnTo>
                <a:lnTo>
                  <a:pt x="8701678" y="7182839"/>
                </a:lnTo>
                <a:lnTo>
                  <a:pt x="0" y="7182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72882" y="-1796004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43179" y="596759"/>
            <a:ext cx="7401641" cy="1112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38"/>
              </a:lnSpc>
            </a:pPr>
            <a:r>
              <a:rPr lang="en-US" sz="7644" spc="-82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5009" y="4844515"/>
            <a:ext cx="7063388" cy="128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9"/>
              </a:lnSpc>
            </a:pPr>
            <a:r>
              <a:rPr lang="en-US" sz="220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💡 Where the opportunities are.</a:t>
            </a:r>
          </a:p>
          <a:p>
            <a:pPr algn="l">
              <a:lnSpc>
                <a:spcPts val="3459"/>
              </a:lnSpc>
            </a:pPr>
            <a:r>
              <a:rPr lang="en-US" sz="220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💡 What pays the most.</a:t>
            </a:r>
          </a:p>
          <a:p>
            <a:pPr algn="l">
              <a:lnSpc>
                <a:spcPts val="3459"/>
              </a:lnSpc>
            </a:pPr>
            <a:r>
              <a:rPr lang="en-US" sz="220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💡 Which paths offer the strongest future potential.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848" y="6807895"/>
            <a:ext cx="16230600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data shows that the tech landscape is full of high-growth, high-reward specializations, and with the right track, the roadmap to success becomes measurable and achievable.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56172"/>
            <a:ext cx="1463939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- By grouping the 20 analytical questions into a three-part narrative — Market Overview, Financial Insights, and Career Strategy — the story becomes clear: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7553" y="3001518"/>
            <a:ext cx="15472893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-107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76208" y="4642993"/>
            <a:ext cx="12335584" cy="50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4"/>
              </a:lnSpc>
            </a:pPr>
            <a:r>
              <a:rPr lang="en-US" b="true" sz="2800" spc="64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FOR YOUR ATTENTION AND ENGAGEMENT.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889077" y="5143500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487790" y="-3601211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4" y="0"/>
                </a:moveTo>
                <a:lnTo>
                  <a:pt x="0" y="0"/>
                </a:lnTo>
                <a:lnTo>
                  <a:pt x="0" y="7202422"/>
                </a:lnTo>
                <a:lnTo>
                  <a:pt x="12077234" y="7202422"/>
                </a:lnTo>
                <a:lnTo>
                  <a:pt x="12077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49836" y="5641249"/>
            <a:ext cx="7788328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doesn’t just tell a story — it guides the future.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42797" y="8728386"/>
            <a:ext cx="5645203" cy="129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Special thanks to Eng. Dina Mohsen</a:t>
            </a:r>
          </a:p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created by: Amr Khaled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NTI Data Analysis</a:t>
            </a:r>
          </a:p>
        </p:txBody>
      </p:sp>
    </p:spTree>
  </p:cSld>
  <p:clrMapOvr>
    <a:masterClrMapping/>
  </p:clrMapOvr>
  <p:transition spd="slow">
    <p:push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0528" y="-710660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6846" y="5707634"/>
            <a:ext cx="7858618" cy="7101333"/>
          </a:xfrm>
          <a:custGeom>
            <a:avLst/>
            <a:gdLst/>
            <a:ahLst/>
            <a:cxnLst/>
            <a:rect r="r" b="b" t="t" l="l"/>
            <a:pathLst>
              <a:path h="7101333" w="7858618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0640" y="7623405"/>
            <a:ext cx="4624437" cy="16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9"/>
              </a:lnSpc>
            </a:pPr>
            <a:r>
              <a:rPr lang="en-US" sz="5680" spc="-61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WHY THIS </a:t>
            </a:r>
          </a:p>
          <a:p>
            <a:pPr algn="just">
              <a:lnSpc>
                <a:spcPts val="6419"/>
              </a:lnSpc>
            </a:pPr>
            <a:r>
              <a:rPr lang="en-US" sz="5680" spc="-61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PROJECT?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92214" y="981075"/>
            <a:ext cx="6667086" cy="40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This project explores Computer Science career paths, their salary trends, demand, difficulty, and future growth.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Using a dataset of 5000+ rows, I applied advanced SQL queries to extract insights that help: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Students choose the right learning path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Job seekers understand salary expectations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HR teams know which fields are trending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Tech enthusiasts explore future opportunities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92214" y="5774636"/>
            <a:ext cx="6667086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Goal: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t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sf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orm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r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 da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i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aningful, 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act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ionable</a:t>
            </a: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insights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3346" y="3988975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91273" y="-381257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60023" y="1057275"/>
            <a:ext cx="6999277" cy="197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DATASET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16835"/>
            <a:ext cx="7661645" cy="664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The dataset contains ~5000 records, each representing a CS field or track, including: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Main Field &amp; Sub-Track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Average Salary (USD)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Required Skills &amp; Tools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Difficulty Level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Industry Using It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Job Demand Score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Growth Rate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Gender &amp; Age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Learning Duration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Remote-Friendly Score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Country Demand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Sources:</a:t>
            </a:r>
          </a:p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Manually curated &amp; enhanced using SQL + synthetic augmentation.</a:t>
            </a:r>
          </a:p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690345" y="8528554"/>
            <a:ext cx="2343702" cy="342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900" i="true" spc="440">
                <a:solidFill>
                  <a:srgbClr val="FFFFFF"/>
                </a:solidFill>
                <a:latin typeface="Tomorrow Italics"/>
                <a:ea typeface="Tomorrow Italics"/>
                <a:cs typeface="Tomorrow Italics"/>
                <a:sym typeface="Tomorrow Italics"/>
              </a:rPr>
              <a:t>(My Creation)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899435" y="8728134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76730" y="4714181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0" y="0"/>
                </a:moveTo>
                <a:lnTo>
                  <a:pt x="12077233" y="0"/>
                </a:lnTo>
                <a:lnTo>
                  <a:pt x="12077233" y="7202423"/>
                </a:lnTo>
                <a:lnTo>
                  <a:pt x="0" y="720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9683" y="-2314547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541166" y="639346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5728" y="846111"/>
            <a:ext cx="8376545" cy="7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2"/>
              </a:lnSpc>
            </a:pPr>
            <a:r>
              <a:rPr lang="en-US" sz="4781" spc="-5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PROJECT OVERVIEW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77508"/>
            <a:ext cx="6658628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🧠 Why I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Chose This Dataset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Computer Science careers are growing rapidly and constantly evolving.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Salaries and demand vary significantly across fields and tracks.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Students, job seekers, and HR teams can benefit from understanding these trends.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Ideal dataset to practice real-world SQL analysis, similar to actual industry tasks.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Combines skills, salary, demand, difficulty, growth, tools &amp; demographics in one dataset.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1634881" y="-116938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00672" y="2377508"/>
            <a:ext cx="6658628" cy="630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🎯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Project Objectives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Identify the highest-paying CS fields and tracks.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alyze job demand, growth rate, and difficulty levels across specializations.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Compare salary 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differences by gender, remote-friendliness, and age groups.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Ev</a:t>
            </a: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aluate ROI: salary vs. learning time.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Determine which industries and countries offer the best opportunities.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Extract actionable insights for career decisions and talent analysis.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55352" y="-2441925"/>
            <a:ext cx="10135479" cy="8863937"/>
          </a:xfrm>
          <a:custGeom>
            <a:avLst/>
            <a:gdLst/>
            <a:ahLst/>
            <a:cxnLst/>
            <a:rect r="r" b="b" t="t" l="l"/>
            <a:pathLst>
              <a:path h="8863937" w="10135479">
                <a:moveTo>
                  <a:pt x="0" y="0"/>
                </a:moveTo>
                <a:lnTo>
                  <a:pt x="10135479" y="0"/>
                </a:lnTo>
                <a:lnTo>
                  <a:pt x="10135479" y="8863936"/>
                </a:lnTo>
                <a:lnTo>
                  <a:pt x="0" y="886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17457" y="3505345"/>
            <a:ext cx="9037302" cy="7525608"/>
          </a:xfrm>
          <a:custGeom>
            <a:avLst/>
            <a:gdLst/>
            <a:ahLst/>
            <a:cxnLst/>
            <a:rect r="r" b="b" t="t" l="l"/>
            <a:pathLst>
              <a:path h="7525608" w="9037302">
                <a:moveTo>
                  <a:pt x="0" y="0"/>
                </a:moveTo>
                <a:lnTo>
                  <a:pt x="9037303" y="0"/>
                </a:lnTo>
                <a:lnTo>
                  <a:pt x="9037303" y="7525608"/>
                </a:lnTo>
                <a:lnTo>
                  <a:pt x="0" y="7525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30373" y="541295"/>
            <a:ext cx="6999277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QUESTIONING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9746" y="4359329"/>
            <a:ext cx="3628628" cy="28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ocus: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Job demand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Growth rates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Country comparisons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Goal:</a:t>
            </a:r>
          </a:p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Help the audience understand the current state of the tech industry.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38064" y="4359329"/>
            <a:ext cx="4070241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Focu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s: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Average salaries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Highest &amp; lowest paying fields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Difficulty vs. salary payoff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Goal: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Answer the most important question: </a:t>
            </a:r>
          </a:p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“How much can I earn?”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17995" y="4359329"/>
            <a:ext cx="3849435" cy="28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ocus: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ROI of learning time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Remote-friendly roles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Tools &amp; industries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Multi-filter career decisions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Goal:</a:t>
            </a:r>
          </a:p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Give practical, high-value guidance based on the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19158" y="2926405"/>
            <a:ext cx="2849683" cy="5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4"/>
              </a:lnSpc>
            </a:pPr>
            <a:r>
              <a:rPr lang="en-US" sz="1800" spc="-1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FINANCIAL INSIGHTS </a:t>
            </a:r>
          </a:p>
          <a:p>
            <a:pPr algn="ctr">
              <a:lnSpc>
                <a:spcPts val="2034"/>
              </a:lnSpc>
            </a:pPr>
            <a:r>
              <a:rPr lang="en-US" sz="1800" spc="-1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“THE PAYOFF”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0139" y="2926405"/>
            <a:ext cx="2849683" cy="5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00" spc="-1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MARKET OVERVIEW “THE LANDSCAPE”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05317" y="2926405"/>
            <a:ext cx="4653983" cy="5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4"/>
              </a:lnSpc>
            </a:pPr>
            <a:r>
              <a:rPr lang="en-US" sz="1800" spc="-1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CAREER STRATEGY</a:t>
            </a:r>
          </a:p>
          <a:p>
            <a:pPr algn="ctr">
              <a:lnSpc>
                <a:spcPts val="2034"/>
              </a:lnSpc>
            </a:pPr>
            <a:r>
              <a:rPr lang="en-US" sz="1800" spc="-1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“THE ACTIONABLE TAKEAWAYS”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82683" y="1497055"/>
            <a:ext cx="6922634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 avoid overwhelming the audience with 20 separate insights,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the questions were grouped into three logical sections</a:t>
            </a:r>
          </a:p>
        </p:txBody>
      </p:sp>
    </p:spTree>
  </p:cSld>
  <p:clrMapOvr>
    <a:masterClrMapping/>
  </p:clrMapOvr>
  <p:transition spd="slow">
    <p:push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44361" y="541295"/>
            <a:ext cx="6999277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5000" spc="-54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QUESTIONS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5635" y="2026920"/>
            <a:ext cx="8210446" cy="688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1- Which main CS field has the highest average salary?</a:t>
            </a:r>
          </a:p>
          <a:p>
            <a:pPr algn="l">
              <a:lnSpc>
                <a:spcPts val="2521"/>
              </a:lnSpc>
            </a:pPr>
          </a:p>
          <a:p>
            <a:pPr algn="l" marL="0" indent="0" lvl="0"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2- </a:t>
            </a:r>
            <a:r>
              <a:rPr lang="en-US" sz="180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CS</a:t>
            </a: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sub-track has the highest average job demand score?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1"/>
              </a:lnSpc>
              <a:spcBef>
                <a:spcPct val="0"/>
              </a:spcBef>
            </a:pP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3- </a:t>
            </a: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country has the highest demand for each CS track?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1"/>
              </a:lnSpc>
              <a:spcBef>
                <a:spcPct val="0"/>
              </a:spcBef>
            </a:pP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4- </a:t>
            </a: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age group earns the highest average salary?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1"/>
              </a:lnSpc>
              <a:spcBef>
                <a:spcPct val="0"/>
              </a:spcBef>
            </a:pP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5- </a:t>
            </a: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CS fields have the highest growth rate?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1"/>
              </a:lnSpc>
              <a:spcBef>
                <a:spcPct val="0"/>
              </a:spcBef>
            </a:pP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6- </a:t>
            </a: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Main Field has the absolute lowest average salary?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1"/>
              </a:lnSpc>
              <a:spcBef>
                <a:spcPct val="0"/>
              </a:spcBef>
            </a:pP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7- </a:t>
            </a: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10 sub-tracks have the highest average salary?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1"/>
              </a:lnSpc>
              <a:spcBef>
                <a:spcPct val="0"/>
              </a:spcBef>
            </a:pP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8- </a:t>
            </a: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10 certifications lead to the highest salaries?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1"/>
              </a:lnSpc>
              <a:spcBef>
                <a:spcPct val="0"/>
              </a:spcBef>
            </a:pP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9- </a:t>
            </a: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10 sub-tracks have the lowest job demand score?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</a:p>
          <a:p>
            <a:pPr algn="l">
              <a:lnSpc>
                <a:spcPts val="2521"/>
              </a:lnSpc>
              <a:spcBef>
                <a:spcPct val="0"/>
              </a:spcBef>
            </a:pP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10- Which track requires the maximum average learning time (in months)?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1"/>
              </a:lnSpc>
              <a:spcBef>
                <a:spcPct val="0"/>
              </a:spcBef>
            </a:pPr>
            <a:r>
              <a:rPr lang="en-US" sz="180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11- Which sub-track provides the highest salary return per month of learning?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21240" y="2026920"/>
            <a:ext cx="8487492" cy="723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12- 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What is the average salary difference between High Difficulty and Low Difficulty tracks?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13- 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What is the most significant gender salary gap across all Main Field categories?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14- 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Does gender impact average salary in CS tracks (Overall)?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15- 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Do remote-friendly tracks pay more?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16- 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CS fields are the hardest AND highest-paid?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17- 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industry pays the highest salary for the most demanded main field?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18- 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5 tracks are the MOST remote-friendly based on high salary AND job demand?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19- 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What are the top 5 highest-paying tracks that require LESS than 12 months of learning?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20- </a:t>
            </a:r>
            <a:r>
              <a:rPr lang="en-US" sz="1800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tools are used in the TOP 5 highest-paying individual records (not aggregated)?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35672" y="4450675"/>
            <a:ext cx="9037302" cy="7525608"/>
          </a:xfrm>
          <a:custGeom>
            <a:avLst/>
            <a:gdLst/>
            <a:ahLst/>
            <a:cxnLst/>
            <a:rect r="r" b="b" t="t" l="l"/>
            <a:pathLst>
              <a:path h="7525608" w="9037302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39014" y="-1511612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5" y="0"/>
                </a:lnTo>
                <a:lnTo>
                  <a:pt x="8718995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40863">
            <a:off x="-1587526" y="-3579602"/>
            <a:ext cx="7140358" cy="5945971"/>
          </a:xfrm>
          <a:custGeom>
            <a:avLst/>
            <a:gdLst/>
            <a:ahLst/>
            <a:cxnLst/>
            <a:rect r="r" b="b" t="t" l="l"/>
            <a:pathLst>
              <a:path h="5945971" w="7140358">
                <a:moveTo>
                  <a:pt x="0" y="0"/>
                </a:moveTo>
                <a:lnTo>
                  <a:pt x="7140358" y="0"/>
                </a:lnTo>
                <a:lnTo>
                  <a:pt x="7140358" y="5945971"/>
                </a:lnTo>
                <a:lnTo>
                  <a:pt x="0" y="5945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86478" y="4758378"/>
            <a:ext cx="9515043" cy="68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3"/>
              </a:lnSpc>
              <a:spcBef>
                <a:spcPct val="0"/>
              </a:spcBef>
            </a:pPr>
            <a:r>
              <a:rPr lang="en-US" sz="395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Let’s Start Answering Some Questions!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871292" y="6848258"/>
            <a:ext cx="7897837" cy="7136773"/>
          </a:xfrm>
          <a:custGeom>
            <a:avLst/>
            <a:gdLst/>
            <a:ahLst/>
            <a:cxnLst/>
            <a:rect r="r" b="b" t="t" l="l"/>
            <a:pathLst>
              <a:path h="7136773" w="7897837">
                <a:moveTo>
                  <a:pt x="0" y="0"/>
                </a:moveTo>
                <a:lnTo>
                  <a:pt x="7897837" y="0"/>
                </a:lnTo>
                <a:lnTo>
                  <a:pt x="7897837" y="7136772"/>
                </a:lnTo>
                <a:lnTo>
                  <a:pt x="0" y="7136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2071" y="690195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72936" y="-2247326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1832" y="5695766"/>
            <a:ext cx="8501776" cy="2412379"/>
          </a:xfrm>
          <a:custGeom>
            <a:avLst/>
            <a:gdLst/>
            <a:ahLst/>
            <a:cxnLst/>
            <a:rect r="r" b="b" t="t" l="l"/>
            <a:pathLst>
              <a:path h="2412379" w="8501776">
                <a:moveTo>
                  <a:pt x="0" y="0"/>
                </a:moveTo>
                <a:lnTo>
                  <a:pt x="8501776" y="0"/>
                </a:lnTo>
                <a:lnTo>
                  <a:pt x="8501776" y="2412379"/>
                </a:lnTo>
                <a:lnTo>
                  <a:pt x="0" y="241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9224" y="2368588"/>
            <a:ext cx="4175709" cy="5549825"/>
          </a:xfrm>
          <a:custGeom>
            <a:avLst/>
            <a:gdLst/>
            <a:ahLst/>
            <a:cxnLst/>
            <a:rect r="r" b="b" t="t" l="l"/>
            <a:pathLst>
              <a:path h="5549825" w="4175709">
                <a:moveTo>
                  <a:pt x="0" y="0"/>
                </a:moveTo>
                <a:lnTo>
                  <a:pt x="4175709" y="0"/>
                </a:lnTo>
                <a:lnTo>
                  <a:pt x="4175709" y="5549824"/>
                </a:lnTo>
                <a:lnTo>
                  <a:pt x="0" y="5549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699927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Q1: TOP FINANCIAL CEILING (HIGHEST SALARY)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0823" y="3014480"/>
            <a:ext cx="8423793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identify the absolute highest financial ceiling in the field.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912" y="1940537"/>
            <a:ext cx="8875616" cy="46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main CS field has the highest average salary?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43067" y="4589814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460910" y="-3334898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55114" y="2367347"/>
            <a:ext cx="3701538" cy="5552307"/>
          </a:xfrm>
          <a:custGeom>
            <a:avLst/>
            <a:gdLst/>
            <a:ahLst/>
            <a:cxnLst/>
            <a:rect r="r" b="b" t="t" l="l"/>
            <a:pathLst>
              <a:path h="5552307" w="3701538">
                <a:moveTo>
                  <a:pt x="0" y="0"/>
                </a:moveTo>
                <a:lnTo>
                  <a:pt x="3701538" y="0"/>
                </a:lnTo>
                <a:lnTo>
                  <a:pt x="3701538" y="5552306"/>
                </a:lnTo>
                <a:lnTo>
                  <a:pt x="0" y="5552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5714" y="5868277"/>
            <a:ext cx="7234013" cy="2278714"/>
          </a:xfrm>
          <a:custGeom>
            <a:avLst/>
            <a:gdLst/>
            <a:ahLst/>
            <a:cxnLst/>
            <a:rect r="r" b="b" t="t" l="l"/>
            <a:pathLst>
              <a:path h="2278714" w="7234013">
                <a:moveTo>
                  <a:pt x="0" y="0"/>
                </a:moveTo>
                <a:lnTo>
                  <a:pt x="7234012" y="0"/>
                </a:lnTo>
                <a:lnTo>
                  <a:pt x="7234012" y="2278714"/>
                </a:lnTo>
                <a:lnTo>
                  <a:pt x="0" y="2278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8205" y="990600"/>
            <a:ext cx="8402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000" spc="-2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Q2: GREATEST MARKET OPPORTUNITY (JOB DEMAND)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912" y="1940537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Which CS sub-track has the highest average job demand score?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912" y="3402525"/>
            <a:ext cx="8875616" cy="9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reveal where the market has the most immediate need for talent.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DAG6YWNkjHc</dc:identifier>
  <dcterms:modified xsi:type="dcterms:W3CDTF">2011-08-01T06:04:30Z</dcterms:modified>
  <cp:revision>1</cp:revision>
  <dc:title>Navy Blue and White Futuristic Tech Company Presentation</dc:title>
</cp:coreProperties>
</file>